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0" r:id="rId2"/>
    <p:sldId id="257" r:id="rId3"/>
    <p:sldId id="277" r:id="rId4"/>
    <p:sldId id="278" r:id="rId5"/>
    <p:sldId id="279" r:id="rId6"/>
  </p:sldIdLst>
  <p:sldSz cx="14287500" cy="20104100"/>
  <p:notesSz cx="14287500" cy="2010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7" d="100"/>
          <a:sy n="17" d="100"/>
        </p:scale>
        <p:origin x="2428" y="4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1250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3075" y="0"/>
            <a:ext cx="6191250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660F-D313-4CB3-8040-62BF6B96951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32338" y="2513013"/>
            <a:ext cx="4822825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28750" y="9675813"/>
            <a:ext cx="1143000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191250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3075" y="19096038"/>
            <a:ext cx="6191250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4B4A7-057B-4095-B9D9-0DB8686D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4B4A7-057B-4095-B9D9-0DB8686DE8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1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4B4A7-057B-4095-B9D9-0DB8686DE8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1562" y="6232271"/>
            <a:ext cx="1214437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3125" y="11258296"/>
            <a:ext cx="1000125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B1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B1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375" y="4623943"/>
            <a:ext cx="621506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58062" y="4623943"/>
            <a:ext cx="621506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4350" y="15595091"/>
            <a:ext cx="3549396" cy="6842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" y="12116561"/>
            <a:ext cx="3724655" cy="10927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5807" y="15419832"/>
            <a:ext cx="2826258" cy="10347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72828" y="12116561"/>
            <a:ext cx="3498341" cy="11887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85994" y="12102845"/>
            <a:ext cx="3549396" cy="121539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287500" cy="96850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709" y="7383779"/>
            <a:ext cx="5372100" cy="17548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B1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8025" y="133604"/>
            <a:ext cx="12871449" cy="1175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B1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375" y="4623943"/>
            <a:ext cx="1285875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57750" y="18696814"/>
            <a:ext cx="4572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4375" y="18696814"/>
            <a:ext cx="328612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87000" y="18696814"/>
            <a:ext cx="328612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C4CFC-ADDD-3260-EA40-654E2A450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1175"/>
            <a:ext cx="14287500" cy="210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6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0"/>
            <a:ext cx="14306550" cy="20034502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05740" y="224789"/>
            <a:ext cx="14080490" cy="3578860"/>
            <a:chOff x="205740" y="224789"/>
            <a:chExt cx="14080490" cy="3578860"/>
          </a:xfrm>
        </p:grpSpPr>
        <p:sp>
          <p:nvSpPr>
            <p:cNvPr id="3" name="object 3"/>
            <p:cNvSpPr/>
            <p:nvPr/>
          </p:nvSpPr>
          <p:spPr>
            <a:xfrm>
              <a:off x="4972811" y="274319"/>
              <a:ext cx="9290685" cy="3515360"/>
            </a:xfrm>
            <a:custGeom>
              <a:avLst/>
              <a:gdLst/>
              <a:ahLst/>
              <a:cxnLst/>
              <a:rect l="l" t="t" r="r" b="b"/>
              <a:pathLst>
                <a:path w="9290685" h="3515360">
                  <a:moveTo>
                    <a:pt x="0" y="0"/>
                  </a:moveTo>
                  <a:lnTo>
                    <a:pt x="6465696" y="3515360"/>
                  </a:lnTo>
                  <a:lnTo>
                    <a:pt x="9290177" y="27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224789"/>
              <a:ext cx="8398764" cy="30373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391899" y="286511"/>
              <a:ext cx="2865120" cy="3487420"/>
            </a:xfrm>
            <a:custGeom>
              <a:avLst/>
              <a:gdLst/>
              <a:ahLst/>
              <a:cxnLst/>
              <a:rect l="l" t="t" r="r" b="b"/>
              <a:pathLst>
                <a:path w="2865119" h="3487420">
                  <a:moveTo>
                    <a:pt x="2864865" y="0"/>
                  </a:moveTo>
                  <a:lnTo>
                    <a:pt x="0" y="1819402"/>
                  </a:lnTo>
                  <a:lnTo>
                    <a:pt x="2817876" y="3487166"/>
                  </a:lnTo>
                  <a:lnTo>
                    <a:pt x="2864865" y="0"/>
                  </a:lnTo>
                  <a:close/>
                </a:path>
              </a:pathLst>
            </a:custGeom>
            <a:solidFill>
              <a:srgbClr val="34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91899" y="2053589"/>
              <a:ext cx="1712595" cy="1750060"/>
            </a:xfrm>
            <a:custGeom>
              <a:avLst/>
              <a:gdLst/>
              <a:ahLst/>
              <a:cxnLst/>
              <a:rect l="l" t="t" r="r" b="b"/>
              <a:pathLst>
                <a:path w="1712594" h="1750060">
                  <a:moveTo>
                    <a:pt x="0" y="0"/>
                  </a:moveTo>
                  <a:lnTo>
                    <a:pt x="22986" y="1749678"/>
                  </a:lnTo>
                  <a:lnTo>
                    <a:pt x="1712213" y="1038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6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740" y="268198"/>
              <a:ext cx="5683250" cy="444500"/>
            </a:xfrm>
            <a:custGeom>
              <a:avLst/>
              <a:gdLst/>
              <a:ahLst/>
              <a:cxnLst/>
              <a:rect l="l" t="t" r="r" b="b"/>
              <a:pathLst>
                <a:path w="5683250" h="444500">
                  <a:moveTo>
                    <a:pt x="5682996" y="0"/>
                  </a:moveTo>
                  <a:lnTo>
                    <a:pt x="0" y="0"/>
                  </a:lnTo>
                  <a:lnTo>
                    <a:pt x="0" y="443890"/>
                  </a:lnTo>
                  <a:lnTo>
                    <a:pt x="5682996" y="443890"/>
                  </a:lnTo>
                  <a:lnTo>
                    <a:pt x="5682996" y="0"/>
                  </a:lnTo>
                  <a:close/>
                </a:path>
              </a:pathLst>
            </a:custGeom>
            <a:solidFill>
              <a:srgbClr val="34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1815" y="16986504"/>
            <a:ext cx="14235430" cy="3117850"/>
            <a:chOff x="51815" y="16986504"/>
            <a:chExt cx="14235430" cy="3117850"/>
          </a:xfrm>
        </p:grpSpPr>
        <p:sp>
          <p:nvSpPr>
            <p:cNvPr id="9" name="object 9"/>
            <p:cNvSpPr/>
            <p:nvPr/>
          </p:nvSpPr>
          <p:spPr>
            <a:xfrm>
              <a:off x="74675" y="16997934"/>
              <a:ext cx="9393555" cy="3063240"/>
            </a:xfrm>
            <a:custGeom>
              <a:avLst/>
              <a:gdLst/>
              <a:ahLst/>
              <a:cxnLst/>
              <a:rect l="l" t="t" r="r" b="b"/>
              <a:pathLst>
                <a:path w="9393555" h="3063240">
                  <a:moveTo>
                    <a:pt x="2855722" y="0"/>
                  </a:moveTo>
                  <a:lnTo>
                    <a:pt x="0" y="3038646"/>
                  </a:lnTo>
                  <a:lnTo>
                    <a:pt x="9393047" y="3062949"/>
                  </a:lnTo>
                  <a:lnTo>
                    <a:pt x="2855722" y="0"/>
                  </a:lnTo>
                  <a:close/>
                </a:path>
              </a:pathLst>
            </a:custGeom>
            <a:solidFill>
              <a:srgbClr val="34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5" y="17457417"/>
              <a:ext cx="8490966" cy="264642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771" y="17011650"/>
              <a:ext cx="2896870" cy="3037840"/>
            </a:xfrm>
            <a:custGeom>
              <a:avLst/>
              <a:gdLst/>
              <a:ahLst/>
              <a:cxnLst/>
              <a:rect l="l" t="t" r="r" b="b"/>
              <a:pathLst>
                <a:path w="2896870" h="3037840">
                  <a:moveTo>
                    <a:pt x="47497" y="0"/>
                  </a:moveTo>
                  <a:lnTo>
                    <a:pt x="0" y="3037688"/>
                  </a:lnTo>
                  <a:lnTo>
                    <a:pt x="2896870" y="1452753"/>
                  </a:lnTo>
                  <a:lnTo>
                    <a:pt x="47497" y="0"/>
                  </a:lnTo>
                  <a:close/>
                </a:path>
              </a:pathLst>
            </a:custGeom>
            <a:solidFill>
              <a:srgbClr val="34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5869" y="16986504"/>
              <a:ext cx="1732280" cy="1524635"/>
            </a:xfrm>
            <a:custGeom>
              <a:avLst/>
              <a:gdLst/>
              <a:ahLst/>
              <a:cxnLst/>
              <a:rect l="l" t="t" r="r" b="b"/>
              <a:pathLst>
                <a:path w="1732280" h="1524634">
                  <a:moveTo>
                    <a:pt x="1708785" y="0"/>
                  </a:moveTo>
                  <a:lnTo>
                    <a:pt x="0" y="619633"/>
                  </a:lnTo>
                  <a:lnTo>
                    <a:pt x="1732026" y="1524127"/>
                  </a:lnTo>
                  <a:lnTo>
                    <a:pt x="1708785" y="0"/>
                  </a:lnTo>
                  <a:close/>
                </a:path>
              </a:pathLst>
            </a:custGeom>
            <a:solidFill>
              <a:srgbClr val="276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41258" y="19678651"/>
              <a:ext cx="5745480" cy="387350"/>
            </a:xfrm>
            <a:custGeom>
              <a:avLst/>
              <a:gdLst/>
              <a:ahLst/>
              <a:cxnLst/>
              <a:rect l="l" t="t" r="r" b="b"/>
              <a:pathLst>
                <a:path w="5745480" h="387350">
                  <a:moveTo>
                    <a:pt x="5745480" y="0"/>
                  </a:moveTo>
                  <a:lnTo>
                    <a:pt x="0" y="0"/>
                  </a:lnTo>
                  <a:lnTo>
                    <a:pt x="0" y="386778"/>
                  </a:lnTo>
                  <a:lnTo>
                    <a:pt x="5745480" y="386778"/>
                  </a:lnTo>
                  <a:lnTo>
                    <a:pt x="5745480" y="0"/>
                  </a:lnTo>
                  <a:close/>
                </a:path>
              </a:pathLst>
            </a:custGeom>
            <a:solidFill>
              <a:srgbClr val="34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961642" y="4454261"/>
            <a:ext cx="10414635" cy="3707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000"/>
              </a:lnSpc>
              <a:spcBef>
                <a:spcPts val="100"/>
              </a:spcBef>
              <a:tabLst>
                <a:tab pos="3555365" algn="l"/>
              </a:tabLst>
            </a:pPr>
            <a:r>
              <a:rPr lang="en-US" sz="3200" b="1" dirty="0" err="1"/>
              <a:t>inco</a:t>
            </a:r>
            <a:r>
              <a:rPr lang="en-US" sz="3200" b="1" dirty="0"/>
              <a:t>-Tech, an ABB authorized panel builder, creates low voltage switchboards. Founded by experienced engineers with 30+ years in ABB and Electrical Distribution Field, we deliver top-notch performance, advanced protection, and seamless integration with energy management systems. Our components and support ensure efficient delivery for you and your customers.</a:t>
            </a:r>
            <a:endParaRPr sz="6000" b="1" dirty="0">
              <a:latin typeface="Arial MT"/>
              <a:cs typeface="Arial M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FBF405-2C63-EAB6-664C-3AD50EF99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36" y="8397395"/>
            <a:ext cx="8566151" cy="64246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8510BCA6-83C1-E475-0E37-A6174AE54F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-6350"/>
            <a:ext cx="14281403" cy="20103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4B16FE-697F-DBAF-09F8-32D664992139}"/>
              </a:ext>
            </a:extLst>
          </p:cNvPr>
          <p:cNvSpPr txBox="1"/>
          <p:nvPr/>
        </p:nvSpPr>
        <p:spPr>
          <a:xfrm>
            <a:off x="3867150" y="7385050"/>
            <a:ext cx="7145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0" dirty="0">
                <a:solidFill>
                  <a:srgbClr val="000000"/>
                </a:solidFill>
                <a:effectLst/>
                <a:latin typeface="Helvetica-Bold"/>
              </a:rPr>
              <a:t>Technical Characteristics</a:t>
            </a:r>
            <a:endParaRPr lang="en-US" sz="4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110EF-77E4-4C41-D36B-3DD4CF04A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98230"/>
              </p:ext>
            </p:extLst>
          </p:nvPr>
        </p:nvGraphicFramePr>
        <p:xfrm>
          <a:off x="711326" y="9653582"/>
          <a:ext cx="12858750" cy="5608320"/>
        </p:xfrm>
        <a:graphic>
          <a:graphicData uri="http://schemas.openxmlformats.org/drawingml/2006/table">
            <a:tbl>
              <a:tblPr/>
              <a:tblGrid>
                <a:gridCol w="6429375">
                  <a:extLst>
                    <a:ext uri="{9D8B030D-6E8A-4147-A177-3AD203B41FA5}">
                      <a16:colId xmlns:a16="http://schemas.microsoft.com/office/drawing/2014/main" val="3339290600"/>
                    </a:ext>
                  </a:extLst>
                </a:gridCol>
                <a:gridCol w="6429375">
                  <a:extLst>
                    <a:ext uri="{9D8B030D-6E8A-4147-A177-3AD203B41FA5}">
                      <a16:colId xmlns:a16="http://schemas.microsoft.com/office/drawing/2014/main" val="1380185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/>
                        <a:t>RMU Type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/>
                        <a:t>INCO-SEC</a:t>
                      </a:r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528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/>
                        <a:t>Rated Voltage (kV)</a:t>
                      </a:r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110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/>
                        <a:t>Rated Current (A)</a:t>
                      </a:r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630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151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/>
                        <a:t>Rated Frequency (Hz)</a:t>
                      </a:r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/>
                        <a:t>Ambient Temperature (°C)</a:t>
                      </a:r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393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/>
                        <a:t>Rated Short Circuit (kA/1s)</a:t>
                      </a:r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939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/>
                        <a:t>Power Frequency Withstand Voltage (kV)</a:t>
                      </a:r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04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/>
                        <a:t>Lightning Impulse Withstand Voltage (kV)</a:t>
                      </a:r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/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7065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25BE65-E183-2D1E-682D-7E367433C4CD}"/>
              </a:ext>
            </a:extLst>
          </p:cNvPr>
          <p:cNvSpPr txBox="1"/>
          <p:nvPr/>
        </p:nvSpPr>
        <p:spPr>
          <a:xfrm>
            <a:off x="1311401" y="1119297"/>
            <a:ext cx="11658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Helvetica-Bold"/>
              </a:rPr>
              <a:t>Product Overview</a:t>
            </a:r>
          </a:p>
          <a:p>
            <a:br>
              <a:rPr lang="en-US" sz="2800" b="1" i="0" dirty="0">
                <a:solidFill>
                  <a:srgbClr val="000000"/>
                </a:solidFill>
                <a:effectLst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</a:rPr>
              <a:t>The Inco-Tech Air-Insulated RMU is a modular and compact metal-enclosed switchgear for</a:t>
            </a:r>
            <a:br>
              <a:rPr lang="en-US" sz="2800" b="0" i="0" dirty="0">
                <a:solidFill>
                  <a:srgbClr val="000000"/>
                </a:solidFill>
                <a:effectLst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</a:rPr>
              <a:t>secondary distribution networks up to 24 kV. It features a three-position switch (ON-OFF-EARTH),</a:t>
            </a:r>
            <a:br>
              <a:rPr lang="en-US" sz="2800" b="0" i="0" dirty="0">
                <a:solidFill>
                  <a:srgbClr val="000000"/>
                </a:solidFill>
                <a:effectLst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</a:rPr>
              <a:t>maintenance-free operation, and a robust enclosure suited for indoor applications.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is the result of continuous innovation, following the desire to</a:t>
            </a:r>
            <a:br>
              <a:rPr lang="en-US" sz="2800" dirty="0"/>
            </a:br>
            <a:r>
              <a:rPr lang="en-US" sz="2800" dirty="0"/>
              <a:t>meet ever-changing market needs.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534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144A3-1985-7F89-5D4B-B9F3F9F0F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0A7D985C-D9F9-2D3E-15C9-D1EADCF5DE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7" y="0"/>
            <a:ext cx="14281403" cy="20103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3F8F3E-4C79-92D2-C956-E55920028D35}"/>
              </a:ext>
            </a:extLst>
          </p:cNvPr>
          <p:cNvSpPr txBox="1"/>
          <p:nvPr/>
        </p:nvSpPr>
        <p:spPr>
          <a:xfrm>
            <a:off x="1504950" y="1608346"/>
            <a:ext cx="71458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Standards Compliance</a:t>
            </a:r>
            <a:endParaRPr lang="en-US" sz="8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09347-5DCB-E9AA-3AC0-BA9A1DC4352A}"/>
              </a:ext>
            </a:extLst>
          </p:cNvPr>
          <p:cNvSpPr txBox="1"/>
          <p:nvPr/>
        </p:nvSpPr>
        <p:spPr>
          <a:xfrm>
            <a:off x="1335617" y="3517199"/>
            <a:ext cx="108778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Complies with IEC 62271-1, IEC 62271-200, IEC 62271-102, IEC 62271-103, IEC 62271-105, and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IEC 61850 standards for switchgear and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controlgear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systems.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22ED3-4091-3817-55BE-5C71CC8FF5F8}"/>
              </a:ext>
            </a:extLst>
          </p:cNvPr>
          <p:cNvSpPr txBox="1"/>
          <p:nvPr/>
        </p:nvSpPr>
        <p:spPr>
          <a:xfrm>
            <a:off x="1015371" y="8843930"/>
            <a:ext cx="132757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4000" b="1" i="0" dirty="0">
                <a:solidFill>
                  <a:srgbClr val="000000"/>
                </a:solidFill>
                <a:effectLst/>
                <a:latin typeface="Helvetica-Bold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Delivered fully assembled, tested, and ready for installation. Easy handling with lifting hooks and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base frames. Requires minimal maintenance - only fuse replacement as necessary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DF592-CDD9-CB99-89F9-18EC3B0ED176}"/>
              </a:ext>
            </a:extLst>
          </p:cNvPr>
          <p:cNvSpPr txBox="1"/>
          <p:nvPr/>
        </p:nvSpPr>
        <p:spPr>
          <a:xfrm>
            <a:off x="1504950" y="7720082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Installation &amp; Maintenance</a:t>
            </a:r>
            <a:br>
              <a:rPr lang="en-US" sz="4000" b="1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275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1A1DB465-1D19-7925-68E8-1FEB818E85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920750"/>
            <a:ext cx="14281403" cy="2209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96BBA2-ED53-9845-F256-F95B3FE6020F}"/>
              </a:ext>
            </a:extLst>
          </p:cNvPr>
          <p:cNvSpPr txBox="1"/>
          <p:nvPr/>
        </p:nvSpPr>
        <p:spPr>
          <a:xfrm>
            <a:off x="1504950" y="2135115"/>
            <a:ext cx="115572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3200" b="1" i="0" dirty="0">
                <a:solidFill>
                  <a:srgbClr val="000000"/>
                </a:solidFill>
                <a:effectLst/>
                <a:latin typeface="Helvetica-Bold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- Air-insulated design for maximum safety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- Compact modular panels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- Mechanically interlocked operating system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- SF6 or air-insulated versions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- Advanced protection relays and automation options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- Designed to IEC 62271-200 LSC2A-PM classification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6123C-4057-21CC-1A43-29A92F4B7817}"/>
              </a:ext>
            </a:extLst>
          </p:cNvPr>
          <p:cNvSpPr txBox="1"/>
          <p:nvPr/>
        </p:nvSpPr>
        <p:spPr>
          <a:xfrm>
            <a:off x="1504950" y="921008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Helvetica-Bold"/>
              </a:rPr>
              <a:t> Main Features</a:t>
            </a:r>
            <a:endParaRPr lang="en-US" sz="4400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FCA0CD7-4AF7-54CB-C297-2F329F23C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92627"/>
              </p:ext>
            </p:extLst>
          </p:nvPr>
        </p:nvGraphicFramePr>
        <p:xfrm>
          <a:off x="1504950" y="7354570"/>
          <a:ext cx="11557253" cy="3886200"/>
        </p:xfrm>
        <a:graphic>
          <a:graphicData uri="http://schemas.openxmlformats.org/drawingml/2006/table">
            <a:tbl>
              <a:tblPr/>
              <a:tblGrid>
                <a:gridCol w="5419885">
                  <a:extLst>
                    <a:ext uri="{9D8B030D-6E8A-4147-A177-3AD203B41FA5}">
                      <a16:colId xmlns:a16="http://schemas.microsoft.com/office/drawing/2014/main" val="3145293394"/>
                    </a:ext>
                  </a:extLst>
                </a:gridCol>
                <a:gridCol w="3068684">
                  <a:extLst>
                    <a:ext uri="{9D8B030D-6E8A-4147-A177-3AD203B41FA5}">
                      <a16:colId xmlns:a16="http://schemas.microsoft.com/office/drawing/2014/main" val="952733384"/>
                    </a:ext>
                  </a:extLst>
                </a:gridCol>
                <a:gridCol w="3068684">
                  <a:extLst>
                    <a:ext uri="{9D8B030D-6E8A-4147-A177-3AD203B41FA5}">
                      <a16:colId xmlns:a16="http://schemas.microsoft.com/office/drawing/2014/main" val="68472958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1">
                          <a:effectLst/>
                        </a:rPr>
                        <a:t>arameter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1">
                          <a:effectLst/>
                        </a:rPr>
                        <a:t>12 kV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1">
                          <a:effectLst/>
                        </a:rPr>
                        <a:t>24 kV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54742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>
                          <a:effectLst/>
                        </a:rPr>
                        <a:t>Rated Voltage (kV)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12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24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01287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>
                          <a:effectLst/>
                        </a:rPr>
                        <a:t>Service Voltage (kV)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11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22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65536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>
                          <a:effectLst/>
                        </a:rPr>
                        <a:t>Rated Frequency (Hz)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50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50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377437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>
                          <a:effectLst/>
                        </a:rPr>
                        <a:t>Power Frequency Withstand Voltage (kV)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28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50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6820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>
                          <a:effectLst/>
                        </a:rPr>
                        <a:t>Lightning Impulse Withstand Voltage (kV)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75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125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68577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>
                          <a:effectLst/>
                        </a:rPr>
                        <a:t>Rated Current - Main Busbars (A)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630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630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8501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>
                          <a:effectLst/>
                        </a:rPr>
                        <a:t>Rated Short-Time Withstand Current (3s) (kA)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25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20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62852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>
                          <a:effectLst/>
                        </a:rPr>
                        <a:t>Peak Current (kA)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>
                          <a:effectLst/>
                        </a:rPr>
                        <a:t>62.5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2400" dirty="0">
                          <a:effectLst/>
                        </a:rPr>
                        <a:t>50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06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94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361</Words>
  <Application>Microsoft Office PowerPoint</Application>
  <PresentationFormat>Custom</PresentationFormat>
  <Paragraphs>55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 MT</vt:lpstr>
      <vt:lpstr>Calibri</vt:lpstr>
      <vt:lpstr>Helvetica</vt:lpstr>
      <vt:lpstr>Helvetica-Bold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abdulazeem</dc:creator>
  <cp:lastModifiedBy>Mohamed Mostafa</cp:lastModifiedBy>
  <cp:revision>28</cp:revision>
  <dcterms:created xsi:type="dcterms:W3CDTF">2021-09-02T11:33:19Z</dcterms:created>
  <dcterms:modified xsi:type="dcterms:W3CDTF">2025-11-11T11:10:51Z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2021-09-02T00:00:00Z</vt:filetime>
  </property>
</Properties>
</file>